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76" r:id="rId7"/>
    <p:sldId id="260" r:id="rId8"/>
    <p:sldId id="262" r:id="rId9"/>
    <p:sldId id="273" r:id="rId10"/>
    <p:sldId id="272" r:id="rId11"/>
    <p:sldId id="261" r:id="rId12"/>
    <p:sldId id="271" r:id="rId13"/>
    <p:sldId id="266" r:id="rId14"/>
    <p:sldId id="264" r:id="rId15"/>
    <p:sldId id="265" r:id="rId16"/>
    <p:sldId id="269" r:id="rId17"/>
    <p:sldId id="267" r:id="rId18"/>
    <p:sldId id="274" r:id="rId19"/>
    <p:sldId id="270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41921-A998-7613-260E-2200EDCCD700}" v="112" dt="2021-01-06T06:58:36.612"/>
    <p1510:client id="{E7B00ED2-B21B-B0E3-A5FC-5D3957BE8F66}" v="1557" dt="2021-01-05T20:38:22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71" d="100"/>
          <a:sy n="71" d="100"/>
        </p:scale>
        <p:origin x="3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992367-A44E-4F2F-9D70-4BAD3233EF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8C84492-2DDE-434D-9533-217F51C3F0C4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Different Methods to create the test set</a:t>
          </a:r>
          <a:endParaRPr lang="en-US"/>
        </a:p>
      </dgm:t>
    </dgm:pt>
    <dgm:pt modelId="{EC37429C-9811-4ABE-8116-07B3B2DD6E5B}" type="parTrans" cxnId="{9EDE4422-CD20-41D8-A91C-1EE80C49B9EB}">
      <dgm:prSet/>
      <dgm:spPr/>
      <dgm:t>
        <a:bodyPr/>
        <a:lstStyle/>
        <a:p>
          <a:endParaRPr lang="en-US"/>
        </a:p>
      </dgm:t>
    </dgm:pt>
    <dgm:pt modelId="{89A773A1-C199-4FBE-8CCD-4BAC58F88FF1}" type="sibTrans" cxnId="{9EDE4422-CD20-41D8-A91C-1EE80C49B9EB}">
      <dgm:prSet/>
      <dgm:spPr/>
      <dgm:t>
        <a:bodyPr/>
        <a:lstStyle/>
        <a:p>
          <a:endParaRPr lang="en-US"/>
        </a:p>
      </dgm:t>
    </dgm:pt>
    <dgm:pt modelId="{09E1EBBD-48E1-4D3A-BC52-330257AD745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Mean of last few rows</a:t>
          </a:r>
          <a:endParaRPr lang="en-US"/>
        </a:p>
      </dgm:t>
    </dgm:pt>
    <dgm:pt modelId="{C8CEA725-F924-4F87-8F05-843DDAFA2AAF}" type="parTrans" cxnId="{1B022AFE-9240-4328-A3AC-FFAC1429C3EC}">
      <dgm:prSet/>
      <dgm:spPr/>
      <dgm:t>
        <a:bodyPr/>
        <a:lstStyle/>
        <a:p>
          <a:endParaRPr lang="en-US"/>
        </a:p>
      </dgm:t>
    </dgm:pt>
    <dgm:pt modelId="{F8D1D315-6B96-4DF6-970A-BC6EA37B2E50}" type="sibTrans" cxnId="{1B022AFE-9240-4328-A3AC-FFAC1429C3EC}">
      <dgm:prSet/>
      <dgm:spPr/>
      <dgm:t>
        <a:bodyPr/>
        <a:lstStyle/>
        <a:p>
          <a:endParaRPr lang="en-US"/>
        </a:p>
      </dgm:t>
    </dgm:pt>
    <dgm:pt modelId="{35D2CE1F-E9F6-4ADA-A035-8AF7D60A0BCE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Median</a:t>
          </a:r>
          <a:endParaRPr lang="en-US"/>
        </a:p>
      </dgm:t>
    </dgm:pt>
    <dgm:pt modelId="{313BFD7C-7523-446B-8398-F17C0DF93997}" type="parTrans" cxnId="{20737590-2AA7-424D-869C-EF34ED44357B}">
      <dgm:prSet/>
      <dgm:spPr/>
      <dgm:t>
        <a:bodyPr/>
        <a:lstStyle/>
        <a:p>
          <a:endParaRPr lang="en-US"/>
        </a:p>
      </dgm:t>
    </dgm:pt>
    <dgm:pt modelId="{069BB0A5-2254-406F-BF38-E638E471FE0F}" type="sibTrans" cxnId="{20737590-2AA7-424D-869C-EF34ED44357B}">
      <dgm:prSet/>
      <dgm:spPr/>
      <dgm:t>
        <a:bodyPr/>
        <a:lstStyle/>
        <a:p>
          <a:endParaRPr lang="en-US"/>
        </a:p>
      </dgm:t>
    </dgm:pt>
    <dgm:pt modelId="{FB4CE6E2-D851-4901-B99B-541EF67E873E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Weighted variations</a:t>
          </a:r>
          <a:endParaRPr lang="en-US"/>
        </a:p>
      </dgm:t>
    </dgm:pt>
    <dgm:pt modelId="{E6B58621-B0D6-4FAD-A484-BD6D61739619}" type="parTrans" cxnId="{E14065C2-B315-40EB-A461-9D950D031B1A}">
      <dgm:prSet/>
      <dgm:spPr/>
      <dgm:t>
        <a:bodyPr/>
        <a:lstStyle/>
        <a:p>
          <a:endParaRPr lang="en-US"/>
        </a:p>
      </dgm:t>
    </dgm:pt>
    <dgm:pt modelId="{D588725F-6CFF-4388-A699-05DE177DBC6E}" type="sibTrans" cxnId="{E14065C2-B315-40EB-A461-9D950D031B1A}">
      <dgm:prSet/>
      <dgm:spPr/>
      <dgm:t>
        <a:bodyPr/>
        <a:lstStyle/>
        <a:p>
          <a:endParaRPr lang="en-US"/>
        </a:p>
      </dgm:t>
    </dgm:pt>
    <dgm:pt modelId="{CE26C08C-B1F6-4D60-8981-589D896739DD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Add select past cycles and their sensor rows as X columns as well</a:t>
          </a:r>
          <a:endParaRPr lang="en-US"/>
        </a:p>
      </dgm:t>
    </dgm:pt>
    <dgm:pt modelId="{63FC5F7E-1F57-40E9-B2BC-E891C891A24F}" type="parTrans" cxnId="{829022DE-91C0-4F92-9E41-13739BDF98D0}">
      <dgm:prSet/>
      <dgm:spPr/>
      <dgm:t>
        <a:bodyPr/>
        <a:lstStyle/>
        <a:p>
          <a:endParaRPr lang="en-US"/>
        </a:p>
      </dgm:t>
    </dgm:pt>
    <dgm:pt modelId="{FCB928A4-52EA-412F-9345-3150CABC2F09}" type="sibTrans" cxnId="{829022DE-91C0-4F92-9E41-13739BDF98D0}">
      <dgm:prSet/>
      <dgm:spPr/>
      <dgm:t>
        <a:bodyPr/>
        <a:lstStyle/>
        <a:p>
          <a:endParaRPr lang="en-US"/>
        </a:p>
      </dgm:t>
    </dgm:pt>
    <dgm:pt modelId="{6CF5D8CD-9E32-44CB-9317-A4B01C208690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Feature Engineering</a:t>
          </a:r>
          <a:endParaRPr lang="en-US"/>
        </a:p>
      </dgm:t>
    </dgm:pt>
    <dgm:pt modelId="{6BE2409A-DC5E-4103-8A52-31EEDE2847C3}" type="parTrans" cxnId="{59F9F681-AC77-4BA5-9BB4-2BF036124D2F}">
      <dgm:prSet/>
      <dgm:spPr/>
      <dgm:t>
        <a:bodyPr/>
        <a:lstStyle/>
        <a:p>
          <a:endParaRPr lang="en-US"/>
        </a:p>
      </dgm:t>
    </dgm:pt>
    <dgm:pt modelId="{2A22934D-8EC9-4865-AB6C-BB8B2A635ADE}" type="sibTrans" cxnId="{59F9F681-AC77-4BA5-9BB4-2BF036124D2F}">
      <dgm:prSet/>
      <dgm:spPr/>
      <dgm:t>
        <a:bodyPr/>
        <a:lstStyle/>
        <a:p>
          <a:endParaRPr lang="en-US"/>
        </a:p>
      </dgm:t>
    </dgm:pt>
    <dgm:pt modelId="{C0AFE8FF-EEC1-41BA-B64B-390A5696B3B1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Hyperparameter Tuning</a:t>
          </a:r>
          <a:endParaRPr lang="en-US"/>
        </a:p>
      </dgm:t>
    </dgm:pt>
    <dgm:pt modelId="{BEED6231-69FB-42D3-8818-C1B97F75111A}" type="parTrans" cxnId="{F3280046-9849-4273-B896-B9BF4D00DB0E}">
      <dgm:prSet/>
      <dgm:spPr/>
      <dgm:t>
        <a:bodyPr/>
        <a:lstStyle/>
        <a:p>
          <a:endParaRPr lang="en-US"/>
        </a:p>
      </dgm:t>
    </dgm:pt>
    <dgm:pt modelId="{3EFBB832-B528-412E-8536-8936912AC145}" type="sibTrans" cxnId="{F3280046-9849-4273-B896-B9BF4D00DB0E}">
      <dgm:prSet/>
      <dgm:spPr/>
      <dgm:t>
        <a:bodyPr/>
        <a:lstStyle/>
        <a:p>
          <a:endParaRPr lang="en-US"/>
        </a:p>
      </dgm:t>
    </dgm:pt>
    <dgm:pt modelId="{D859FAED-CEBB-4986-B4D7-6C06FECB2E2D}">
      <dgm:prSet/>
      <dgm:spPr/>
      <dgm:t>
        <a:bodyPr/>
        <a:lstStyle/>
        <a:p>
          <a:pPr>
            <a:lnSpc>
              <a:spcPct val="100000"/>
            </a:lnSpc>
          </a:pPr>
          <a:r>
            <a:rPr lang="en-PH"/>
            <a:t>Use Health index curve on test dataset</a:t>
          </a:r>
          <a:endParaRPr lang="en-US"/>
        </a:p>
      </dgm:t>
    </dgm:pt>
    <dgm:pt modelId="{F559904F-3DE7-4A98-9922-8DFED6013967}" type="parTrans" cxnId="{68A835D3-377C-44D0-BEEB-7492A2D331A5}">
      <dgm:prSet/>
      <dgm:spPr/>
      <dgm:t>
        <a:bodyPr/>
        <a:lstStyle/>
        <a:p>
          <a:endParaRPr lang="en-US"/>
        </a:p>
      </dgm:t>
    </dgm:pt>
    <dgm:pt modelId="{8B4CA391-58E5-48B6-838A-83393C83C38A}" type="sibTrans" cxnId="{68A835D3-377C-44D0-BEEB-7492A2D331A5}">
      <dgm:prSet/>
      <dgm:spPr/>
      <dgm:t>
        <a:bodyPr/>
        <a:lstStyle/>
        <a:p>
          <a:endParaRPr lang="en-US"/>
        </a:p>
      </dgm:t>
    </dgm:pt>
    <dgm:pt modelId="{325CEA80-6B29-4B98-AA13-AA01535EE53D}" type="pres">
      <dgm:prSet presAssocID="{E7992367-A44E-4F2F-9D70-4BAD3233EF80}" presName="root" presStyleCnt="0">
        <dgm:presLayoutVars>
          <dgm:dir/>
          <dgm:resizeHandles val="exact"/>
        </dgm:presLayoutVars>
      </dgm:prSet>
      <dgm:spPr/>
    </dgm:pt>
    <dgm:pt modelId="{64BAEA28-96A2-44D0-90B4-194358B0A44A}" type="pres">
      <dgm:prSet presAssocID="{A8C84492-2DDE-434D-9533-217F51C3F0C4}" presName="compNode" presStyleCnt="0"/>
      <dgm:spPr/>
    </dgm:pt>
    <dgm:pt modelId="{185DD385-8745-4126-AF7D-B30E2BC9123F}" type="pres">
      <dgm:prSet presAssocID="{A8C84492-2DDE-434D-9533-217F51C3F0C4}" presName="bgRect" presStyleLbl="bgShp" presStyleIdx="0" presStyleCnt="5"/>
      <dgm:spPr/>
    </dgm:pt>
    <dgm:pt modelId="{C4F04FCB-DF1C-4E90-BED5-3C78742302E5}" type="pres">
      <dgm:prSet presAssocID="{A8C84492-2DDE-434D-9533-217F51C3F0C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 with solid fill"/>
        </a:ext>
      </dgm:extLst>
    </dgm:pt>
    <dgm:pt modelId="{187F04FA-F2FC-4DF9-A45E-7869D37F82A8}" type="pres">
      <dgm:prSet presAssocID="{A8C84492-2DDE-434D-9533-217F51C3F0C4}" presName="spaceRect" presStyleCnt="0"/>
      <dgm:spPr/>
    </dgm:pt>
    <dgm:pt modelId="{9666A011-DA37-4B51-9F24-51E1F96155BA}" type="pres">
      <dgm:prSet presAssocID="{A8C84492-2DDE-434D-9533-217F51C3F0C4}" presName="parTx" presStyleLbl="revTx" presStyleIdx="0" presStyleCnt="6">
        <dgm:presLayoutVars>
          <dgm:chMax val="0"/>
          <dgm:chPref val="0"/>
        </dgm:presLayoutVars>
      </dgm:prSet>
      <dgm:spPr/>
    </dgm:pt>
    <dgm:pt modelId="{458CF82C-4F2B-4D0F-9099-23FE20C3D337}" type="pres">
      <dgm:prSet presAssocID="{A8C84492-2DDE-434D-9533-217F51C3F0C4}" presName="desTx" presStyleLbl="revTx" presStyleIdx="1" presStyleCnt="6">
        <dgm:presLayoutVars/>
      </dgm:prSet>
      <dgm:spPr/>
    </dgm:pt>
    <dgm:pt modelId="{6518BA49-77EE-424C-83CE-A9BF1858166F}" type="pres">
      <dgm:prSet presAssocID="{89A773A1-C199-4FBE-8CCD-4BAC58F88FF1}" presName="sibTrans" presStyleCnt="0"/>
      <dgm:spPr/>
    </dgm:pt>
    <dgm:pt modelId="{3D8F0FBF-59D4-44FA-84C8-443C62F6FA6C}" type="pres">
      <dgm:prSet presAssocID="{CE26C08C-B1F6-4D60-8981-589D896739DD}" presName="compNode" presStyleCnt="0"/>
      <dgm:spPr/>
    </dgm:pt>
    <dgm:pt modelId="{7952899D-2F55-4521-994B-E7FCF5D0275D}" type="pres">
      <dgm:prSet presAssocID="{CE26C08C-B1F6-4D60-8981-589D896739DD}" presName="bgRect" presStyleLbl="bgShp" presStyleIdx="1" presStyleCnt="5"/>
      <dgm:spPr/>
    </dgm:pt>
    <dgm:pt modelId="{8F7ED768-B9B4-430E-923A-8AB7EFAAD9F3}" type="pres">
      <dgm:prSet presAssocID="{CE26C08C-B1F6-4D60-8981-589D896739D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 with solid fill"/>
        </a:ext>
      </dgm:extLst>
    </dgm:pt>
    <dgm:pt modelId="{7A7246A4-A15E-458C-933D-3E282228BC38}" type="pres">
      <dgm:prSet presAssocID="{CE26C08C-B1F6-4D60-8981-589D896739DD}" presName="spaceRect" presStyleCnt="0"/>
      <dgm:spPr/>
    </dgm:pt>
    <dgm:pt modelId="{CF257D89-2CCF-47F8-BB97-D6F40209AEAA}" type="pres">
      <dgm:prSet presAssocID="{CE26C08C-B1F6-4D60-8981-589D896739DD}" presName="parTx" presStyleLbl="revTx" presStyleIdx="2" presStyleCnt="6">
        <dgm:presLayoutVars>
          <dgm:chMax val="0"/>
          <dgm:chPref val="0"/>
        </dgm:presLayoutVars>
      </dgm:prSet>
      <dgm:spPr/>
    </dgm:pt>
    <dgm:pt modelId="{7FEC159D-4BFB-4B7D-A6EC-DEFB1EA09B32}" type="pres">
      <dgm:prSet presAssocID="{FCB928A4-52EA-412F-9345-3150CABC2F09}" presName="sibTrans" presStyleCnt="0"/>
      <dgm:spPr/>
    </dgm:pt>
    <dgm:pt modelId="{93FA5619-E6BB-4CF4-BD62-CB7AA2DBA7C0}" type="pres">
      <dgm:prSet presAssocID="{6CF5D8CD-9E32-44CB-9317-A4B01C208690}" presName="compNode" presStyleCnt="0"/>
      <dgm:spPr/>
    </dgm:pt>
    <dgm:pt modelId="{A186FC62-4A3B-4571-97A0-837863BAF134}" type="pres">
      <dgm:prSet presAssocID="{6CF5D8CD-9E32-44CB-9317-A4B01C208690}" presName="bgRect" presStyleLbl="bgShp" presStyleIdx="2" presStyleCnt="5"/>
      <dgm:spPr/>
    </dgm:pt>
    <dgm:pt modelId="{155BCBF4-E4DE-4578-AC41-07FE1AE4CEB9}" type="pres">
      <dgm:prSet presAssocID="{6CF5D8CD-9E32-44CB-9317-A4B01C20869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F46CD52-A53E-418F-A3BC-9AF4275DB79C}" type="pres">
      <dgm:prSet presAssocID="{6CF5D8CD-9E32-44CB-9317-A4B01C208690}" presName="spaceRect" presStyleCnt="0"/>
      <dgm:spPr/>
    </dgm:pt>
    <dgm:pt modelId="{398B42A9-A107-4935-AEC5-DE88A8C1D005}" type="pres">
      <dgm:prSet presAssocID="{6CF5D8CD-9E32-44CB-9317-A4B01C208690}" presName="parTx" presStyleLbl="revTx" presStyleIdx="3" presStyleCnt="6">
        <dgm:presLayoutVars>
          <dgm:chMax val="0"/>
          <dgm:chPref val="0"/>
        </dgm:presLayoutVars>
      </dgm:prSet>
      <dgm:spPr/>
    </dgm:pt>
    <dgm:pt modelId="{C9D0979A-0743-47D3-98E9-A92DBBDAC324}" type="pres">
      <dgm:prSet presAssocID="{2A22934D-8EC9-4865-AB6C-BB8B2A635ADE}" presName="sibTrans" presStyleCnt="0"/>
      <dgm:spPr/>
    </dgm:pt>
    <dgm:pt modelId="{2857E01A-BBA3-4D7A-9D6D-5CF97F84CFA2}" type="pres">
      <dgm:prSet presAssocID="{C0AFE8FF-EEC1-41BA-B64B-390A5696B3B1}" presName="compNode" presStyleCnt="0"/>
      <dgm:spPr/>
    </dgm:pt>
    <dgm:pt modelId="{5EDC80BB-678A-49BE-A918-9AF947AB1830}" type="pres">
      <dgm:prSet presAssocID="{C0AFE8FF-EEC1-41BA-B64B-390A5696B3B1}" presName="bgRect" presStyleLbl="bgShp" presStyleIdx="3" presStyleCnt="5"/>
      <dgm:spPr/>
    </dgm:pt>
    <dgm:pt modelId="{1C886B9F-2A13-4967-819E-86DC7E77CC76}" type="pres">
      <dgm:prSet presAssocID="{C0AFE8FF-EEC1-41BA-B64B-390A5696B3B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with solid fill"/>
        </a:ext>
      </dgm:extLst>
    </dgm:pt>
    <dgm:pt modelId="{218DF1A8-0183-409F-A0BC-4878DBDBA9D1}" type="pres">
      <dgm:prSet presAssocID="{C0AFE8FF-EEC1-41BA-B64B-390A5696B3B1}" presName="spaceRect" presStyleCnt="0"/>
      <dgm:spPr/>
    </dgm:pt>
    <dgm:pt modelId="{4F1C3ADC-93AF-4958-8517-0AA6CE71E7C1}" type="pres">
      <dgm:prSet presAssocID="{C0AFE8FF-EEC1-41BA-B64B-390A5696B3B1}" presName="parTx" presStyleLbl="revTx" presStyleIdx="4" presStyleCnt="6">
        <dgm:presLayoutVars>
          <dgm:chMax val="0"/>
          <dgm:chPref val="0"/>
        </dgm:presLayoutVars>
      </dgm:prSet>
      <dgm:spPr/>
    </dgm:pt>
    <dgm:pt modelId="{97A3DC45-A4F1-45D8-B074-46270F76D19A}" type="pres">
      <dgm:prSet presAssocID="{3EFBB832-B528-412E-8536-8936912AC145}" presName="sibTrans" presStyleCnt="0"/>
      <dgm:spPr/>
    </dgm:pt>
    <dgm:pt modelId="{8FE20C4B-04AD-4381-994D-76B946597482}" type="pres">
      <dgm:prSet presAssocID="{D859FAED-CEBB-4986-B4D7-6C06FECB2E2D}" presName="compNode" presStyleCnt="0"/>
      <dgm:spPr/>
    </dgm:pt>
    <dgm:pt modelId="{32B37FC8-45A9-4A86-806D-B58A85F11282}" type="pres">
      <dgm:prSet presAssocID="{D859FAED-CEBB-4986-B4D7-6C06FECB2E2D}" presName="bgRect" presStyleLbl="bgShp" presStyleIdx="4" presStyleCnt="5"/>
      <dgm:spPr/>
    </dgm:pt>
    <dgm:pt modelId="{EF3EB328-978B-4AA2-96EA-33526D5087AF}" type="pres">
      <dgm:prSet presAssocID="{D859FAED-CEBB-4986-B4D7-6C06FECB2E2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AB6E11FB-3FB6-4B23-AF5B-04A53AD56E70}" type="pres">
      <dgm:prSet presAssocID="{D859FAED-CEBB-4986-B4D7-6C06FECB2E2D}" presName="spaceRect" presStyleCnt="0"/>
      <dgm:spPr/>
    </dgm:pt>
    <dgm:pt modelId="{C50955C6-E791-43F1-826B-41AD4A169FC8}" type="pres">
      <dgm:prSet presAssocID="{D859FAED-CEBB-4986-B4D7-6C06FECB2E2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54BDA00C-20B9-45A7-8C46-685EA5294AE2}" type="presOf" srcId="{FB4CE6E2-D851-4901-B99B-541EF67E873E}" destId="{458CF82C-4F2B-4D0F-9099-23FE20C3D337}" srcOrd="0" destOrd="2" presId="urn:microsoft.com/office/officeart/2018/2/layout/IconVerticalSolidList"/>
    <dgm:cxn modelId="{9EDE4422-CD20-41D8-A91C-1EE80C49B9EB}" srcId="{E7992367-A44E-4F2F-9D70-4BAD3233EF80}" destId="{A8C84492-2DDE-434D-9533-217F51C3F0C4}" srcOrd="0" destOrd="0" parTransId="{EC37429C-9811-4ABE-8116-07B3B2DD6E5B}" sibTransId="{89A773A1-C199-4FBE-8CCD-4BAC58F88FF1}"/>
    <dgm:cxn modelId="{F3280046-9849-4273-B896-B9BF4D00DB0E}" srcId="{E7992367-A44E-4F2F-9D70-4BAD3233EF80}" destId="{C0AFE8FF-EEC1-41BA-B64B-390A5696B3B1}" srcOrd="3" destOrd="0" parTransId="{BEED6231-69FB-42D3-8818-C1B97F75111A}" sibTransId="{3EFBB832-B528-412E-8536-8936912AC145}"/>
    <dgm:cxn modelId="{EB3A9A4C-2FAF-46B5-AF72-3A915B7EEEC5}" type="presOf" srcId="{CE26C08C-B1F6-4D60-8981-589D896739DD}" destId="{CF257D89-2CCF-47F8-BB97-D6F40209AEAA}" srcOrd="0" destOrd="0" presId="urn:microsoft.com/office/officeart/2018/2/layout/IconVerticalSolidList"/>
    <dgm:cxn modelId="{59F9F681-AC77-4BA5-9BB4-2BF036124D2F}" srcId="{E7992367-A44E-4F2F-9D70-4BAD3233EF80}" destId="{6CF5D8CD-9E32-44CB-9317-A4B01C208690}" srcOrd="2" destOrd="0" parTransId="{6BE2409A-DC5E-4103-8A52-31EEDE2847C3}" sibTransId="{2A22934D-8EC9-4865-AB6C-BB8B2A635ADE}"/>
    <dgm:cxn modelId="{EE657689-8947-4437-BC38-8C29879FE5CA}" type="presOf" srcId="{C0AFE8FF-EEC1-41BA-B64B-390A5696B3B1}" destId="{4F1C3ADC-93AF-4958-8517-0AA6CE71E7C1}" srcOrd="0" destOrd="0" presId="urn:microsoft.com/office/officeart/2018/2/layout/IconVerticalSolidList"/>
    <dgm:cxn modelId="{20737590-2AA7-424D-869C-EF34ED44357B}" srcId="{A8C84492-2DDE-434D-9533-217F51C3F0C4}" destId="{35D2CE1F-E9F6-4ADA-A035-8AF7D60A0BCE}" srcOrd="1" destOrd="0" parTransId="{313BFD7C-7523-446B-8398-F17C0DF93997}" sibTransId="{069BB0A5-2254-406F-BF38-E638E471FE0F}"/>
    <dgm:cxn modelId="{D5D434AB-2024-449C-8869-0DA3E2319344}" type="presOf" srcId="{D859FAED-CEBB-4986-B4D7-6C06FECB2E2D}" destId="{C50955C6-E791-43F1-826B-41AD4A169FC8}" srcOrd="0" destOrd="0" presId="urn:microsoft.com/office/officeart/2018/2/layout/IconVerticalSolidList"/>
    <dgm:cxn modelId="{070C92B4-9E38-4AFF-A182-D33DE28B7198}" type="presOf" srcId="{A8C84492-2DDE-434D-9533-217F51C3F0C4}" destId="{9666A011-DA37-4B51-9F24-51E1F96155BA}" srcOrd="0" destOrd="0" presId="urn:microsoft.com/office/officeart/2018/2/layout/IconVerticalSolidList"/>
    <dgm:cxn modelId="{FF85A3BC-94CD-45EF-A2D3-F4FD0AB56123}" type="presOf" srcId="{E7992367-A44E-4F2F-9D70-4BAD3233EF80}" destId="{325CEA80-6B29-4B98-AA13-AA01535EE53D}" srcOrd="0" destOrd="0" presId="urn:microsoft.com/office/officeart/2018/2/layout/IconVerticalSolidList"/>
    <dgm:cxn modelId="{E14065C2-B315-40EB-A461-9D950D031B1A}" srcId="{A8C84492-2DDE-434D-9533-217F51C3F0C4}" destId="{FB4CE6E2-D851-4901-B99B-541EF67E873E}" srcOrd="2" destOrd="0" parTransId="{E6B58621-B0D6-4FAD-A484-BD6D61739619}" sibTransId="{D588725F-6CFF-4388-A699-05DE177DBC6E}"/>
    <dgm:cxn modelId="{B4F473C6-CA9D-4596-AD37-290EBC9ECC9F}" type="presOf" srcId="{6CF5D8CD-9E32-44CB-9317-A4B01C208690}" destId="{398B42A9-A107-4935-AEC5-DE88A8C1D005}" srcOrd="0" destOrd="0" presId="urn:microsoft.com/office/officeart/2018/2/layout/IconVerticalSolidList"/>
    <dgm:cxn modelId="{68A835D3-377C-44D0-BEEB-7492A2D331A5}" srcId="{E7992367-A44E-4F2F-9D70-4BAD3233EF80}" destId="{D859FAED-CEBB-4986-B4D7-6C06FECB2E2D}" srcOrd="4" destOrd="0" parTransId="{F559904F-3DE7-4A98-9922-8DFED6013967}" sibTransId="{8B4CA391-58E5-48B6-838A-83393C83C38A}"/>
    <dgm:cxn modelId="{7BCD08D7-FA5B-493F-B45B-198DC837B043}" type="presOf" srcId="{09E1EBBD-48E1-4D3A-BC52-330257AD7450}" destId="{458CF82C-4F2B-4D0F-9099-23FE20C3D337}" srcOrd="0" destOrd="0" presId="urn:microsoft.com/office/officeart/2018/2/layout/IconVerticalSolidList"/>
    <dgm:cxn modelId="{829022DE-91C0-4F92-9E41-13739BDF98D0}" srcId="{E7992367-A44E-4F2F-9D70-4BAD3233EF80}" destId="{CE26C08C-B1F6-4D60-8981-589D896739DD}" srcOrd="1" destOrd="0" parTransId="{63FC5F7E-1F57-40E9-B2BC-E891C891A24F}" sibTransId="{FCB928A4-52EA-412F-9345-3150CABC2F09}"/>
    <dgm:cxn modelId="{44B2E6EC-AAEF-4246-AFFE-CD6DD75E0B02}" type="presOf" srcId="{35D2CE1F-E9F6-4ADA-A035-8AF7D60A0BCE}" destId="{458CF82C-4F2B-4D0F-9099-23FE20C3D337}" srcOrd="0" destOrd="1" presId="urn:microsoft.com/office/officeart/2018/2/layout/IconVerticalSolidList"/>
    <dgm:cxn modelId="{1B022AFE-9240-4328-A3AC-FFAC1429C3EC}" srcId="{A8C84492-2DDE-434D-9533-217F51C3F0C4}" destId="{09E1EBBD-48E1-4D3A-BC52-330257AD7450}" srcOrd="0" destOrd="0" parTransId="{C8CEA725-F924-4F87-8F05-843DDAFA2AAF}" sibTransId="{F8D1D315-6B96-4DF6-970A-BC6EA37B2E50}"/>
    <dgm:cxn modelId="{83FFE6CC-F313-47A1-9024-4624F43E9F0E}" type="presParOf" srcId="{325CEA80-6B29-4B98-AA13-AA01535EE53D}" destId="{64BAEA28-96A2-44D0-90B4-194358B0A44A}" srcOrd="0" destOrd="0" presId="urn:microsoft.com/office/officeart/2018/2/layout/IconVerticalSolidList"/>
    <dgm:cxn modelId="{648199F4-2350-483B-ADEE-3E0366EF0406}" type="presParOf" srcId="{64BAEA28-96A2-44D0-90B4-194358B0A44A}" destId="{185DD385-8745-4126-AF7D-B30E2BC9123F}" srcOrd="0" destOrd="0" presId="urn:microsoft.com/office/officeart/2018/2/layout/IconVerticalSolidList"/>
    <dgm:cxn modelId="{1D1D1F98-9963-43B0-8D54-747122CA6DAB}" type="presParOf" srcId="{64BAEA28-96A2-44D0-90B4-194358B0A44A}" destId="{C4F04FCB-DF1C-4E90-BED5-3C78742302E5}" srcOrd="1" destOrd="0" presId="urn:microsoft.com/office/officeart/2018/2/layout/IconVerticalSolidList"/>
    <dgm:cxn modelId="{46CEDE47-6D88-476D-B9DE-29DA1F1E3474}" type="presParOf" srcId="{64BAEA28-96A2-44D0-90B4-194358B0A44A}" destId="{187F04FA-F2FC-4DF9-A45E-7869D37F82A8}" srcOrd="2" destOrd="0" presId="urn:microsoft.com/office/officeart/2018/2/layout/IconVerticalSolidList"/>
    <dgm:cxn modelId="{0FD04186-747E-4D89-8278-25E7DC12F754}" type="presParOf" srcId="{64BAEA28-96A2-44D0-90B4-194358B0A44A}" destId="{9666A011-DA37-4B51-9F24-51E1F96155BA}" srcOrd="3" destOrd="0" presId="urn:microsoft.com/office/officeart/2018/2/layout/IconVerticalSolidList"/>
    <dgm:cxn modelId="{43F67647-1714-48F6-A37C-B2E24A31F1B2}" type="presParOf" srcId="{64BAEA28-96A2-44D0-90B4-194358B0A44A}" destId="{458CF82C-4F2B-4D0F-9099-23FE20C3D337}" srcOrd="4" destOrd="0" presId="urn:microsoft.com/office/officeart/2018/2/layout/IconVerticalSolidList"/>
    <dgm:cxn modelId="{B7CF4B19-E607-4E20-B82C-F8D75C6A8298}" type="presParOf" srcId="{325CEA80-6B29-4B98-AA13-AA01535EE53D}" destId="{6518BA49-77EE-424C-83CE-A9BF1858166F}" srcOrd="1" destOrd="0" presId="urn:microsoft.com/office/officeart/2018/2/layout/IconVerticalSolidList"/>
    <dgm:cxn modelId="{908E5087-E1E5-43A9-9DEB-0B7C61AFEC54}" type="presParOf" srcId="{325CEA80-6B29-4B98-AA13-AA01535EE53D}" destId="{3D8F0FBF-59D4-44FA-84C8-443C62F6FA6C}" srcOrd="2" destOrd="0" presId="urn:microsoft.com/office/officeart/2018/2/layout/IconVerticalSolidList"/>
    <dgm:cxn modelId="{40840782-AB0F-4D55-9287-2F9B4989991E}" type="presParOf" srcId="{3D8F0FBF-59D4-44FA-84C8-443C62F6FA6C}" destId="{7952899D-2F55-4521-994B-E7FCF5D0275D}" srcOrd="0" destOrd="0" presId="urn:microsoft.com/office/officeart/2018/2/layout/IconVerticalSolidList"/>
    <dgm:cxn modelId="{C9545468-4216-4D80-A39B-1E7BF95F96B4}" type="presParOf" srcId="{3D8F0FBF-59D4-44FA-84C8-443C62F6FA6C}" destId="{8F7ED768-B9B4-430E-923A-8AB7EFAAD9F3}" srcOrd="1" destOrd="0" presId="urn:microsoft.com/office/officeart/2018/2/layout/IconVerticalSolidList"/>
    <dgm:cxn modelId="{B439D6E9-2D2B-4C34-8A62-89B14EF088E1}" type="presParOf" srcId="{3D8F0FBF-59D4-44FA-84C8-443C62F6FA6C}" destId="{7A7246A4-A15E-458C-933D-3E282228BC38}" srcOrd="2" destOrd="0" presId="urn:microsoft.com/office/officeart/2018/2/layout/IconVerticalSolidList"/>
    <dgm:cxn modelId="{72D029A6-F058-4967-89F9-385E2AD72617}" type="presParOf" srcId="{3D8F0FBF-59D4-44FA-84C8-443C62F6FA6C}" destId="{CF257D89-2CCF-47F8-BB97-D6F40209AEAA}" srcOrd="3" destOrd="0" presId="urn:microsoft.com/office/officeart/2018/2/layout/IconVerticalSolidList"/>
    <dgm:cxn modelId="{809B60F7-8E7D-4AE1-8537-3674CB0F5E75}" type="presParOf" srcId="{325CEA80-6B29-4B98-AA13-AA01535EE53D}" destId="{7FEC159D-4BFB-4B7D-A6EC-DEFB1EA09B32}" srcOrd="3" destOrd="0" presId="urn:microsoft.com/office/officeart/2018/2/layout/IconVerticalSolidList"/>
    <dgm:cxn modelId="{9E6CE53F-E3C0-4647-8FD9-4C3EEB1579A9}" type="presParOf" srcId="{325CEA80-6B29-4B98-AA13-AA01535EE53D}" destId="{93FA5619-E6BB-4CF4-BD62-CB7AA2DBA7C0}" srcOrd="4" destOrd="0" presId="urn:microsoft.com/office/officeart/2018/2/layout/IconVerticalSolidList"/>
    <dgm:cxn modelId="{A9311A39-37FF-463B-95DF-FDEE9D394F46}" type="presParOf" srcId="{93FA5619-E6BB-4CF4-BD62-CB7AA2DBA7C0}" destId="{A186FC62-4A3B-4571-97A0-837863BAF134}" srcOrd="0" destOrd="0" presId="urn:microsoft.com/office/officeart/2018/2/layout/IconVerticalSolidList"/>
    <dgm:cxn modelId="{D412297E-4893-4453-94B8-52516F2F48C6}" type="presParOf" srcId="{93FA5619-E6BB-4CF4-BD62-CB7AA2DBA7C0}" destId="{155BCBF4-E4DE-4578-AC41-07FE1AE4CEB9}" srcOrd="1" destOrd="0" presId="urn:microsoft.com/office/officeart/2018/2/layout/IconVerticalSolidList"/>
    <dgm:cxn modelId="{B97E72BA-2D2F-4477-9FC5-4276E21F605D}" type="presParOf" srcId="{93FA5619-E6BB-4CF4-BD62-CB7AA2DBA7C0}" destId="{3F46CD52-A53E-418F-A3BC-9AF4275DB79C}" srcOrd="2" destOrd="0" presId="urn:microsoft.com/office/officeart/2018/2/layout/IconVerticalSolidList"/>
    <dgm:cxn modelId="{97D799FF-0D35-4621-B421-4CC74C97B6C4}" type="presParOf" srcId="{93FA5619-E6BB-4CF4-BD62-CB7AA2DBA7C0}" destId="{398B42A9-A107-4935-AEC5-DE88A8C1D005}" srcOrd="3" destOrd="0" presId="urn:microsoft.com/office/officeart/2018/2/layout/IconVerticalSolidList"/>
    <dgm:cxn modelId="{7C599E0F-5068-487A-8769-5EBDF5ED003A}" type="presParOf" srcId="{325CEA80-6B29-4B98-AA13-AA01535EE53D}" destId="{C9D0979A-0743-47D3-98E9-A92DBBDAC324}" srcOrd="5" destOrd="0" presId="urn:microsoft.com/office/officeart/2018/2/layout/IconVerticalSolidList"/>
    <dgm:cxn modelId="{DAADF762-4144-456F-8C06-81CE2AF54E41}" type="presParOf" srcId="{325CEA80-6B29-4B98-AA13-AA01535EE53D}" destId="{2857E01A-BBA3-4D7A-9D6D-5CF97F84CFA2}" srcOrd="6" destOrd="0" presId="urn:microsoft.com/office/officeart/2018/2/layout/IconVerticalSolidList"/>
    <dgm:cxn modelId="{23479FEF-3947-489F-B624-51D4E7B0FD9E}" type="presParOf" srcId="{2857E01A-BBA3-4D7A-9D6D-5CF97F84CFA2}" destId="{5EDC80BB-678A-49BE-A918-9AF947AB1830}" srcOrd="0" destOrd="0" presId="urn:microsoft.com/office/officeart/2018/2/layout/IconVerticalSolidList"/>
    <dgm:cxn modelId="{0D1EE737-DBA3-4D74-BCF3-8FE143E2F2C9}" type="presParOf" srcId="{2857E01A-BBA3-4D7A-9D6D-5CF97F84CFA2}" destId="{1C886B9F-2A13-4967-819E-86DC7E77CC76}" srcOrd="1" destOrd="0" presId="urn:microsoft.com/office/officeart/2018/2/layout/IconVerticalSolidList"/>
    <dgm:cxn modelId="{9471EDF4-38B5-40C6-B4CD-A766E72692B4}" type="presParOf" srcId="{2857E01A-BBA3-4D7A-9D6D-5CF97F84CFA2}" destId="{218DF1A8-0183-409F-A0BC-4878DBDBA9D1}" srcOrd="2" destOrd="0" presId="urn:microsoft.com/office/officeart/2018/2/layout/IconVerticalSolidList"/>
    <dgm:cxn modelId="{87518B8E-36F3-4310-8068-628E8DC77D14}" type="presParOf" srcId="{2857E01A-BBA3-4D7A-9D6D-5CF97F84CFA2}" destId="{4F1C3ADC-93AF-4958-8517-0AA6CE71E7C1}" srcOrd="3" destOrd="0" presId="urn:microsoft.com/office/officeart/2018/2/layout/IconVerticalSolidList"/>
    <dgm:cxn modelId="{036A3898-5B8C-4A54-902C-F4C60799E319}" type="presParOf" srcId="{325CEA80-6B29-4B98-AA13-AA01535EE53D}" destId="{97A3DC45-A4F1-45D8-B074-46270F76D19A}" srcOrd="7" destOrd="0" presId="urn:microsoft.com/office/officeart/2018/2/layout/IconVerticalSolidList"/>
    <dgm:cxn modelId="{300F56F1-938F-4143-9E46-4CC460816088}" type="presParOf" srcId="{325CEA80-6B29-4B98-AA13-AA01535EE53D}" destId="{8FE20C4B-04AD-4381-994D-76B946597482}" srcOrd="8" destOrd="0" presId="urn:microsoft.com/office/officeart/2018/2/layout/IconVerticalSolidList"/>
    <dgm:cxn modelId="{60F7A9ED-FB80-4EDE-A2F1-CCCD64E7BE71}" type="presParOf" srcId="{8FE20C4B-04AD-4381-994D-76B946597482}" destId="{32B37FC8-45A9-4A86-806D-B58A85F11282}" srcOrd="0" destOrd="0" presId="urn:microsoft.com/office/officeart/2018/2/layout/IconVerticalSolidList"/>
    <dgm:cxn modelId="{3761EF25-32D9-4D88-BC92-802116083AD6}" type="presParOf" srcId="{8FE20C4B-04AD-4381-994D-76B946597482}" destId="{EF3EB328-978B-4AA2-96EA-33526D5087AF}" srcOrd="1" destOrd="0" presId="urn:microsoft.com/office/officeart/2018/2/layout/IconVerticalSolidList"/>
    <dgm:cxn modelId="{01BEA853-DBE6-4E9B-92CA-8184400460CB}" type="presParOf" srcId="{8FE20C4B-04AD-4381-994D-76B946597482}" destId="{AB6E11FB-3FB6-4B23-AF5B-04A53AD56E70}" srcOrd="2" destOrd="0" presId="urn:microsoft.com/office/officeart/2018/2/layout/IconVerticalSolidList"/>
    <dgm:cxn modelId="{090303FC-3E26-4A71-AC85-3DD27B62EDE6}" type="presParOf" srcId="{8FE20C4B-04AD-4381-994D-76B946597482}" destId="{C50955C6-E791-43F1-826B-41AD4A169F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DD385-8745-4126-AF7D-B30E2BC9123F}">
      <dsp:nvSpPr>
        <dsp:cNvPr id="0" name=""/>
        <dsp:cNvSpPr/>
      </dsp:nvSpPr>
      <dsp:spPr>
        <a:xfrm>
          <a:off x="0" y="5843"/>
          <a:ext cx="6046132" cy="7656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04FCB-DF1C-4E90-BED5-3C78742302E5}">
      <dsp:nvSpPr>
        <dsp:cNvPr id="0" name=""/>
        <dsp:cNvSpPr/>
      </dsp:nvSpPr>
      <dsp:spPr>
        <a:xfrm>
          <a:off x="231623" y="178125"/>
          <a:ext cx="421133" cy="421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66A011-DA37-4B51-9F24-51E1F96155BA}">
      <dsp:nvSpPr>
        <dsp:cNvPr id="0" name=""/>
        <dsp:cNvSpPr/>
      </dsp:nvSpPr>
      <dsp:spPr>
        <a:xfrm>
          <a:off x="884379" y="5843"/>
          <a:ext cx="272075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900" kern="1200"/>
            <a:t>Different Methods to create the test set</a:t>
          </a:r>
          <a:endParaRPr lang="en-US" sz="1900" kern="1200"/>
        </a:p>
      </dsp:txBody>
      <dsp:txXfrm>
        <a:off x="884379" y="5843"/>
        <a:ext cx="2720759" cy="765696"/>
      </dsp:txXfrm>
    </dsp:sp>
    <dsp:sp modelId="{458CF82C-4F2B-4D0F-9099-23FE20C3D337}">
      <dsp:nvSpPr>
        <dsp:cNvPr id="0" name=""/>
        <dsp:cNvSpPr/>
      </dsp:nvSpPr>
      <dsp:spPr>
        <a:xfrm>
          <a:off x="3605139" y="5843"/>
          <a:ext cx="244012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kern="1200"/>
            <a:t>Mean of last few rows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kern="1200"/>
            <a:t>Median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100" kern="1200"/>
            <a:t>Weighted variations</a:t>
          </a:r>
          <a:endParaRPr lang="en-US" sz="1100" kern="1200"/>
        </a:p>
      </dsp:txBody>
      <dsp:txXfrm>
        <a:off x="3605139" y="5843"/>
        <a:ext cx="2440129" cy="765696"/>
      </dsp:txXfrm>
    </dsp:sp>
    <dsp:sp modelId="{7952899D-2F55-4521-994B-E7FCF5D0275D}">
      <dsp:nvSpPr>
        <dsp:cNvPr id="0" name=""/>
        <dsp:cNvSpPr/>
      </dsp:nvSpPr>
      <dsp:spPr>
        <a:xfrm>
          <a:off x="0" y="962964"/>
          <a:ext cx="6046132" cy="7656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ED768-B9B4-430E-923A-8AB7EFAAD9F3}">
      <dsp:nvSpPr>
        <dsp:cNvPr id="0" name=""/>
        <dsp:cNvSpPr/>
      </dsp:nvSpPr>
      <dsp:spPr>
        <a:xfrm>
          <a:off x="231623" y="1135245"/>
          <a:ext cx="421133" cy="421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57D89-2CCF-47F8-BB97-D6F40209AEAA}">
      <dsp:nvSpPr>
        <dsp:cNvPr id="0" name=""/>
        <dsp:cNvSpPr/>
      </dsp:nvSpPr>
      <dsp:spPr>
        <a:xfrm>
          <a:off x="884379" y="962964"/>
          <a:ext cx="516088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900" kern="1200"/>
            <a:t>Add select past cycles and their sensor rows as X columns as well</a:t>
          </a:r>
          <a:endParaRPr lang="en-US" sz="1900" kern="1200"/>
        </a:p>
      </dsp:txBody>
      <dsp:txXfrm>
        <a:off x="884379" y="962964"/>
        <a:ext cx="5160889" cy="765696"/>
      </dsp:txXfrm>
    </dsp:sp>
    <dsp:sp modelId="{A186FC62-4A3B-4571-97A0-837863BAF134}">
      <dsp:nvSpPr>
        <dsp:cNvPr id="0" name=""/>
        <dsp:cNvSpPr/>
      </dsp:nvSpPr>
      <dsp:spPr>
        <a:xfrm>
          <a:off x="0" y="1920084"/>
          <a:ext cx="6046132" cy="7656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5BCBF4-E4DE-4578-AC41-07FE1AE4CEB9}">
      <dsp:nvSpPr>
        <dsp:cNvPr id="0" name=""/>
        <dsp:cNvSpPr/>
      </dsp:nvSpPr>
      <dsp:spPr>
        <a:xfrm>
          <a:off x="231623" y="2092366"/>
          <a:ext cx="421133" cy="421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B42A9-A107-4935-AEC5-DE88A8C1D005}">
      <dsp:nvSpPr>
        <dsp:cNvPr id="0" name=""/>
        <dsp:cNvSpPr/>
      </dsp:nvSpPr>
      <dsp:spPr>
        <a:xfrm>
          <a:off x="884379" y="1920084"/>
          <a:ext cx="516088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900" kern="1200"/>
            <a:t>Feature Engineering</a:t>
          </a:r>
          <a:endParaRPr lang="en-US" sz="1900" kern="1200"/>
        </a:p>
      </dsp:txBody>
      <dsp:txXfrm>
        <a:off x="884379" y="1920084"/>
        <a:ext cx="5160889" cy="765696"/>
      </dsp:txXfrm>
    </dsp:sp>
    <dsp:sp modelId="{5EDC80BB-678A-49BE-A918-9AF947AB1830}">
      <dsp:nvSpPr>
        <dsp:cNvPr id="0" name=""/>
        <dsp:cNvSpPr/>
      </dsp:nvSpPr>
      <dsp:spPr>
        <a:xfrm>
          <a:off x="0" y="2877205"/>
          <a:ext cx="6046132" cy="7656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886B9F-2A13-4967-819E-86DC7E77CC76}">
      <dsp:nvSpPr>
        <dsp:cNvPr id="0" name=""/>
        <dsp:cNvSpPr/>
      </dsp:nvSpPr>
      <dsp:spPr>
        <a:xfrm>
          <a:off x="231623" y="3049486"/>
          <a:ext cx="421133" cy="421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C3ADC-93AF-4958-8517-0AA6CE71E7C1}">
      <dsp:nvSpPr>
        <dsp:cNvPr id="0" name=""/>
        <dsp:cNvSpPr/>
      </dsp:nvSpPr>
      <dsp:spPr>
        <a:xfrm>
          <a:off x="884379" y="2877205"/>
          <a:ext cx="516088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900" kern="1200"/>
            <a:t>Hyperparameter Tuning</a:t>
          </a:r>
          <a:endParaRPr lang="en-US" sz="1900" kern="1200"/>
        </a:p>
      </dsp:txBody>
      <dsp:txXfrm>
        <a:off x="884379" y="2877205"/>
        <a:ext cx="5160889" cy="765696"/>
      </dsp:txXfrm>
    </dsp:sp>
    <dsp:sp modelId="{32B37FC8-45A9-4A86-806D-B58A85F11282}">
      <dsp:nvSpPr>
        <dsp:cNvPr id="0" name=""/>
        <dsp:cNvSpPr/>
      </dsp:nvSpPr>
      <dsp:spPr>
        <a:xfrm>
          <a:off x="0" y="3834325"/>
          <a:ext cx="6046132" cy="76569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EB328-978B-4AA2-96EA-33526D5087AF}">
      <dsp:nvSpPr>
        <dsp:cNvPr id="0" name=""/>
        <dsp:cNvSpPr/>
      </dsp:nvSpPr>
      <dsp:spPr>
        <a:xfrm>
          <a:off x="231623" y="4006607"/>
          <a:ext cx="421133" cy="4211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955C6-E791-43F1-826B-41AD4A169FC8}">
      <dsp:nvSpPr>
        <dsp:cNvPr id="0" name=""/>
        <dsp:cNvSpPr/>
      </dsp:nvSpPr>
      <dsp:spPr>
        <a:xfrm>
          <a:off x="884379" y="3834325"/>
          <a:ext cx="5160889" cy="7656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036" tIns="81036" rIns="81036" bIns="810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H" sz="1900" kern="1200"/>
            <a:t>Use Health index curve on test dataset</a:t>
          </a:r>
          <a:endParaRPr lang="en-US" sz="1900" kern="1200"/>
        </a:p>
      </dsp:txBody>
      <dsp:txXfrm>
        <a:off x="884379" y="3834325"/>
        <a:ext cx="5160889" cy="765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8211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073648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46996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5475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2641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67876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15908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201020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5637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90265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5232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29690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8265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71119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00769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63639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5506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</a:t>
            </a:r>
          </a:p>
          <a:p>
            <a:pPr lvl="6"/>
            <a:r>
              <a:rPr lang="en-US" dirty="0"/>
              <a:t>Seven</a:t>
            </a:r>
          </a:p>
          <a:p>
            <a:pPr lvl="7"/>
            <a:r>
              <a:rPr lang="en-US" dirty="0"/>
              <a:t>Eight</a:t>
            </a:r>
          </a:p>
          <a:p>
            <a:pPr lvl="8"/>
            <a:r>
              <a:rPr lang="en-US" dirty="0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566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slow">
    <p:push dir="u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malyas_/jet-engine-remaining-useful-life-rul-prediction-a8989d52f1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predictive-maintenance-of-turbofan-engines-ec54a083127?source=friends_link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Astronomy-background-bright-544268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A58999B-BB45-4AF9-AAEF-66CB6B757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8" r="1406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389" y="4940396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IN" sz="4200" dirty="0">
                <a:solidFill>
                  <a:srgbClr val="FFFFFF"/>
                </a:solidFill>
              </a:rPr>
              <a:t>Predictive Maintenance: RUL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1249" y="5543643"/>
            <a:ext cx="8856058" cy="479701"/>
          </a:xfrm>
        </p:spPr>
        <p:txBody>
          <a:bodyPr>
            <a:normAutofit/>
          </a:bodyPr>
          <a:lstStyle/>
          <a:p>
            <a:pPr algn="l"/>
            <a:r>
              <a:rPr lang="en-IN" sz="2000" dirty="0">
                <a:solidFill>
                  <a:srgbClr val="FFFFFF"/>
                </a:solidFill>
              </a:rPr>
              <a:t>Nisarg Nigam</a:t>
            </a:r>
          </a:p>
        </p:txBody>
      </p:sp>
      <p:pic>
        <p:nvPicPr>
          <p:cNvPr id="6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BBE1002B-B06D-4057-9CBA-16ECBF89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" y="4459760"/>
            <a:ext cx="12188455" cy="180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733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1772" y="609600"/>
            <a:ext cx="5785104" cy="1905000"/>
          </a:xfrm>
        </p:spPr>
        <p:txBody>
          <a:bodyPr>
            <a:normAutofit/>
          </a:bodyPr>
          <a:lstStyle/>
          <a:p>
            <a:r>
              <a:rPr lang="en-IN" dirty="0"/>
              <a:t>Competitive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401186"/>
            <a:ext cx="6573684" cy="348208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IN" sz="2400" dirty="0"/>
              <a:t>Methods:</a:t>
            </a:r>
            <a:endParaRPr lang="en-IN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14400" lvl="1" indent="-457200">
              <a:buAutoNum type="arabicPeriod"/>
            </a:pPr>
            <a:r>
              <a:rPr lang="en-IN" sz="2000"/>
              <a:t>Similarity Based</a:t>
            </a:r>
            <a:endParaRPr lang="en-IN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14400" lvl="1" indent="-457200">
              <a:buAutoNum type="arabicPeriod"/>
            </a:pPr>
            <a:r>
              <a:rPr lang="en-IN" sz="2000" dirty="0"/>
              <a:t>Multi Layer Perceptron and Kalman Filter Based Approach</a:t>
            </a:r>
            <a:endParaRPr lang="en-IN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 marL="914400" lvl="1" indent="-457200">
              <a:buClr>
                <a:srgbClr val="FFFFFF"/>
              </a:buClr>
              <a:buAutoNum type="arabicPeriod"/>
            </a:pPr>
            <a:r>
              <a:rPr lang="en-IN" sz="20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RNN</a:t>
            </a:r>
            <a:endParaRPr lang="en-IN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 marL="457200" lvl="1" indent="0">
              <a:buClr>
                <a:srgbClr val="FFFFFF"/>
              </a:buClr>
              <a:buNone/>
            </a:pPr>
            <a:endParaRPr lang="en-IN" sz="20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r>
              <a:rPr lang="en-IN" sz="2400" dirty="0"/>
              <a:t>Different method to score to penalize above and below target differently</a:t>
            </a:r>
            <a:endParaRPr lang="en-IN" sz="2400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323006"/>
              </p:ext>
            </p:extLst>
          </p:nvPr>
        </p:nvGraphicFramePr>
        <p:xfrm>
          <a:off x="7916770" y="645106"/>
          <a:ext cx="3284926" cy="524775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22785">
                  <a:extLst>
                    <a:ext uri="{9D8B030D-6E8A-4147-A177-3AD203B41FA5}">
                      <a16:colId xmlns:a16="http://schemas.microsoft.com/office/drawing/2014/main" val="3570366341"/>
                    </a:ext>
                  </a:extLst>
                </a:gridCol>
                <a:gridCol w="1662141">
                  <a:extLst>
                    <a:ext uri="{9D8B030D-6E8A-4147-A177-3AD203B41FA5}">
                      <a16:colId xmlns:a16="http://schemas.microsoft.com/office/drawing/2014/main" val="630834646"/>
                    </a:ext>
                  </a:extLst>
                </a:gridCol>
              </a:tblGrid>
              <a:tr h="547830">
                <a:tc>
                  <a:txBody>
                    <a:bodyPr/>
                    <a:lstStyle/>
                    <a:p>
                      <a:r>
                        <a:rPr lang="en-IN" sz="2000" b="1" cap="none" spc="0" dirty="0">
                          <a:solidFill>
                            <a:schemeClr val="tx1"/>
                          </a:solidFill>
                        </a:rPr>
                        <a:t>Rank</a:t>
                      </a:r>
                    </a:p>
                  </a:txBody>
                  <a:tcPr marL="81989" marR="148755" marT="23426" marB="1756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b="1" cap="none" spc="0" dirty="0">
                          <a:solidFill>
                            <a:schemeClr val="tx1"/>
                          </a:solidFill>
                        </a:rPr>
                        <a:t>RMSE</a:t>
                      </a:r>
                    </a:p>
                  </a:txBody>
                  <a:tcPr marL="81989" marR="148755" marT="23426" marB="1756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0751495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56702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033284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16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837342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16.4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385638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943028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18.3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783961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356607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656503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931476"/>
                  </a:ext>
                </a:extLst>
              </a:tr>
              <a:tr h="469992"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81989" marR="148755" marT="23426" marB="175691" anchor="ctr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500" cap="none" spc="0" dirty="0">
                          <a:solidFill>
                            <a:schemeClr val="tx1"/>
                          </a:solidFill>
                        </a:rPr>
                        <a:t>19</a:t>
                      </a:r>
                    </a:p>
                  </a:txBody>
                  <a:tcPr marL="81989" marR="148755" marT="23426" marB="17569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08690"/>
                  </a:ext>
                </a:extLst>
              </a:tr>
            </a:tbl>
          </a:graphicData>
        </a:graphic>
      </p:graphicFrame>
      <p:pic>
        <p:nvPicPr>
          <p:cNvPr id="6" name="Graphic 6" descr="A trophy cup">
            <a:extLst>
              <a:ext uri="{FF2B5EF4-FFF2-40B4-BE49-F238E27FC236}">
                <a16:creationId xmlns:a16="http://schemas.microsoft.com/office/drawing/2014/main" id="{3511359D-690B-4969-9218-A4AE98E55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64" y="609551"/>
            <a:ext cx="1711841" cy="1711841"/>
          </a:xfrm>
          <a:prstGeom prst="rect">
            <a:avLst/>
          </a:prstGeom>
        </p:spPr>
      </p:pic>
      <p:pic>
        <p:nvPicPr>
          <p:cNvPr id="7" name="Graphic 7" descr="Award ribbon with star">
            <a:extLst>
              <a:ext uri="{FF2B5EF4-FFF2-40B4-BE49-F238E27FC236}">
                <a16:creationId xmlns:a16="http://schemas.microsoft.com/office/drawing/2014/main" id="{E9F8A3ED-5F5D-45AA-9BDD-86116C2E4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960000">
            <a:off x="3265081" y="2768895"/>
            <a:ext cx="717698" cy="71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9788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Simple ML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293" r="206" b="1066"/>
          <a:stretch/>
        </p:blipFill>
        <p:spPr>
          <a:xfrm>
            <a:off x="6253122" y="1094362"/>
            <a:ext cx="5202881" cy="2254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6" y="1067645"/>
            <a:ext cx="5213603" cy="22939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558" y="257337"/>
            <a:ext cx="9655693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800" dirty="0" err="1">
                <a:solidFill>
                  <a:schemeClr val="bg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Y_train</a:t>
            </a:r>
            <a:r>
              <a:rPr lang="en-US" sz="2800" dirty="0">
                <a:solidFill>
                  <a:schemeClr val="bg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            VS           </a:t>
            </a:r>
            <a:r>
              <a:rPr lang="en-US" sz="2800" dirty="0" err="1">
                <a:solidFill>
                  <a:schemeClr val="bg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Y_train_clipped</a:t>
            </a:r>
            <a:endParaRPr lang="en-US" sz="2800" dirty="0">
              <a:solidFill>
                <a:schemeClr val="bg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09672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180820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NN ML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401" y="1135503"/>
            <a:ext cx="5460448" cy="2168998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2930588-5B99-4134-ABCC-347D9EC5C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891" y="5448134"/>
            <a:ext cx="6456608" cy="756369"/>
          </a:xfrm>
          <a:prstGeom prst="rect">
            <a:avLst/>
          </a:prstGeom>
        </p:spPr>
      </p:pic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A0025CB3-3343-4A42-884E-1830982A1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01" y="1131870"/>
            <a:ext cx="4932608" cy="2168739"/>
          </a:xfrm>
          <a:prstGeom prst="rect">
            <a:avLst/>
          </a:prstGeom>
        </p:spPr>
      </p:pic>
      <p:pic>
        <p:nvPicPr>
          <p:cNvPr id="7" name="Picture 8" descr="Text, letter&#10;&#10;Description automatically generated">
            <a:extLst>
              <a:ext uri="{FF2B5EF4-FFF2-40B4-BE49-F238E27FC236}">
                <a16:creationId xmlns:a16="http://schemas.microsoft.com/office/drawing/2014/main" id="{0205E992-4515-4AD8-ACB2-13B32050C0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" t="8911" r="-59" b="7151"/>
          <a:stretch/>
        </p:blipFill>
        <p:spPr>
          <a:xfrm>
            <a:off x="2866111" y="5448852"/>
            <a:ext cx="6457154" cy="744296"/>
          </a:xfrm>
          <a:prstGeom prst="rect">
            <a:avLst/>
          </a:prstGeom>
        </p:spPr>
      </p:pic>
      <p:pic>
        <p:nvPicPr>
          <p:cNvPr id="9" name="Picture 9" descr="Text, letter&#10;&#10;Description automatically generated">
            <a:extLst>
              <a:ext uri="{FF2B5EF4-FFF2-40B4-BE49-F238E27FC236}">
                <a16:creationId xmlns:a16="http://schemas.microsoft.com/office/drawing/2014/main" id="{AC6541B4-D390-4AD9-9A94-87715A2EBB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3702" y="5445578"/>
            <a:ext cx="6455734" cy="76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80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BBD3ED2-B0E6-45A2-ABD5-ECF31BC3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F2D2D1E8-4ABF-4B6B-B39D-40B080B61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160" y="0"/>
            <a:ext cx="9369421" cy="6857999"/>
          </a:xfrm>
          <a:prstGeom prst="rect">
            <a:avLst/>
          </a:prstGeom>
          <a:gradFill flip="none" rotWithShape="1">
            <a:gsLst>
              <a:gs pos="10000">
                <a:schemeClr val="bg2">
                  <a:lumMod val="60000"/>
                  <a:lumOff val="40000"/>
                  <a:alpha val="40000"/>
                </a:schemeClr>
              </a:gs>
              <a:gs pos="70000">
                <a:schemeClr val="bg2">
                  <a:alpha val="0"/>
                </a:schemeClr>
              </a:gs>
              <a:gs pos="0">
                <a:schemeClr val="bg2">
                  <a:lumMod val="40000"/>
                  <a:lumOff val="6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1">
            <a:extLst>
              <a:ext uri="{FF2B5EF4-FFF2-40B4-BE49-F238E27FC236}">
                <a16:creationId xmlns:a16="http://schemas.microsoft.com/office/drawing/2014/main" id="{BC7AB4B5-66A5-48D1-BD88-C60A16ED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88489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 w="44450">
            <a:gradFill>
              <a:gsLst>
                <a:gs pos="500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25400" algn="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2" y="643467"/>
            <a:ext cx="4340023" cy="1385431"/>
          </a:xfrm>
        </p:spPr>
        <p:txBody>
          <a:bodyPr anchor="ctr">
            <a:normAutofit/>
          </a:bodyPr>
          <a:lstStyle/>
          <a:p>
            <a:r>
              <a:rPr lang="en-PH" sz="4400"/>
              <a:t>Insights</a:t>
            </a:r>
            <a:endParaRPr lang="en-IN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8499" y="192707"/>
            <a:ext cx="4521480" cy="27484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How to use the predictions when there is such an error?</a:t>
            </a:r>
            <a:endParaRPr lang="en-US"/>
          </a:p>
          <a:p>
            <a:r>
              <a:rPr lang="en-PH" dirty="0"/>
              <a:t>Prediction Interval</a:t>
            </a:r>
            <a:endParaRPr lang="en-PH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endParaRPr lang="en-PH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17" name="Picture 17" descr="Diagram&#10;&#10;Description automatically generated">
            <a:extLst>
              <a:ext uri="{FF2B5EF4-FFF2-40B4-BE49-F238E27FC236}">
                <a16:creationId xmlns:a16="http://schemas.microsoft.com/office/drawing/2014/main" id="{6B4F586B-1A99-4F0F-AFC8-2BC1D09C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94" y="2400222"/>
            <a:ext cx="5812665" cy="3259586"/>
          </a:xfrm>
          <a:prstGeom prst="rect">
            <a:avLst/>
          </a:prstGeom>
        </p:spPr>
      </p:pic>
      <p:pic>
        <p:nvPicPr>
          <p:cNvPr id="18" name="Picture 18" descr="Diagram&#10;&#10;Description automatically generated">
            <a:extLst>
              <a:ext uri="{FF2B5EF4-FFF2-40B4-BE49-F238E27FC236}">
                <a16:creationId xmlns:a16="http://schemas.microsoft.com/office/drawing/2014/main" id="{090C29CB-8D01-4585-ACF8-956F2475C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45" y="2394589"/>
            <a:ext cx="5984383" cy="326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44" y="470079"/>
            <a:ext cx="4529069" cy="1250324"/>
          </a:xfrm>
        </p:spPr>
        <p:txBody>
          <a:bodyPr/>
          <a:lstStyle/>
          <a:p>
            <a:r>
              <a:rPr lang="en-PH" dirty="0"/>
              <a:t>Fusing Sensors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84765" y="756633"/>
            <a:ext cx="4067575" cy="1417752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PCA to fit 3 components</a:t>
            </a:r>
            <a:endParaRPr lang="en-IN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49" y="1717275"/>
            <a:ext cx="9069225" cy="4540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701" y="317378"/>
            <a:ext cx="3971142" cy="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6244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0BC8-2E78-4111-806E-64968728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PH" sz="2800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ea typeface="+mj-lt"/>
                <a:cs typeface="+mj-lt"/>
              </a:rPr>
              <a:t>IMPROVEMENTS</a:t>
            </a:r>
            <a:endParaRPr lang="en-US" sz="2800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ea typeface="+mj-lt"/>
              <a:cs typeface="+mj-lt"/>
            </a:endParaRPr>
          </a:p>
          <a:p>
            <a:endParaRPr lang="en-US" sz="280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A3A1ECE6-76AD-4EDE-9418-5C69065FC9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0660132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9388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5690F3EE-0CD1-4520-B020-4E1DF314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9">
            <a:extLst>
              <a:ext uri="{FF2B5EF4-FFF2-40B4-BE49-F238E27FC236}">
                <a16:creationId xmlns:a16="http://schemas.microsoft.com/office/drawing/2014/main" id="{9EFDE1E9-7FE0-45CA-9DE2-237F77319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270840"/>
          </a:xfrm>
          <a:custGeom>
            <a:avLst/>
            <a:gdLst>
              <a:gd name="connsiteX0" fmla="*/ 0 w 12192000"/>
              <a:gd name="connsiteY0" fmla="*/ 0 h 2270840"/>
              <a:gd name="connsiteX1" fmla="*/ 12192000 w 12192000"/>
              <a:gd name="connsiteY1" fmla="*/ 0 h 2270840"/>
              <a:gd name="connsiteX2" fmla="*/ 12192000 w 12192000"/>
              <a:gd name="connsiteY2" fmla="*/ 519831 h 2270840"/>
              <a:gd name="connsiteX3" fmla="*/ 12192000 w 12192000"/>
              <a:gd name="connsiteY3" fmla="*/ 744794 h 2270840"/>
              <a:gd name="connsiteX4" fmla="*/ 12192000 w 12192000"/>
              <a:gd name="connsiteY4" fmla="*/ 1754022 h 2270840"/>
              <a:gd name="connsiteX5" fmla="*/ 11957522 w 12192000"/>
              <a:gd name="connsiteY5" fmla="*/ 1797924 h 2270840"/>
              <a:gd name="connsiteX6" fmla="*/ 11679973 w 12192000"/>
              <a:gd name="connsiteY6" fmla="*/ 1847668 h 2270840"/>
              <a:gd name="connsiteX7" fmla="*/ 11401197 w 12192000"/>
              <a:gd name="connsiteY7" fmla="*/ 1896361 h 2270840"/>
              <a:gd name="connsiteX8" fmla="*/ 11121192 w 12192000"/>
              <a:gd name="connsiteY8" fmla="*/ 1938047 h 2270840"/>
              <a:gd name="connsiteX9" fmla="*/ 10842416 w 12192000"/>
              <a:gd name="connsiteY9" fmla="*/ 1980084 h 2270840"/>
              <a:gd name="connsiteX10" fmla="*/ 10562411 w 12192000"/>
              <a:gd name="connsiteY10" fmla="*/ 2019319 h 2270840"/>
              <a:gd name="connsiteX11" fmla="*/ 10286091 w 12192000"/>
              <a:gd name="connsiteY11" fmla="*/ 2052948 h 2270840"/>
              <a:gd name="connsiteX12" fmla="*/ 10006086 w 12192000"/>
              <a:gd name="connsiteY12" fmla="*/ 2084826 h 2270840"/>
              <a:gd name="connsiteX13" fmla="*/ 9727310 w 12192000"/>
              <a:gd name="connsiteY13" fmla="*/ 2113902 h 2270840"/>
              <a:gd name="connsiteX14" fmla="*/ 9453445 w 12192000"/>
              <a:gd name="connsiteY14" fmla="*/ 2139124 h 2270840"/>
              <a:gd name="connsiteX15" fmla="*/ 9175897 w 12192000"/>
              <a:gd name="connsiteY15" fmla="*/ 2164346 h 2270840"/>
              <a:gd name="connsiteX16" fmla="*/ 8902033 w 12192000"/>
              <a:gd name="connsiteY16" fmla="*/ 2185365 h 2270840"/>
              <a:gd name="connsiteX17" fmla="*/ 8628169 w 12192000"/>
              <a:gd name="connsiteY17" fmla="*/ 2201829 h 2270840"/>
              <a:gd name="connsiteX18" fmla="*/ 8355533 w 12192000"/>
              <a:gd name="connsiteY18" fmla="*/ 2218995 h 2270840"/>
              <a:gd name="connsiteX19" fmla="*/ 8085353 w 12192000"/>
              <a:gd name="connsiteY19" fmla="*/ 2233357 h 2270840"/>
              <a:gd name="connsiteX20" fmla="*/ 7817629 w 12192000"/>
              <a:gd name="connsiteY20" fmla="*/ 2243516 h 2270840"/>
              <a:gd name="connsiteX21" fmla="*/ 7549905 w 12192000"/>
              <a:gd name="connsiteY21" fmla="*/ 2252274 h 2270840"/>
              <a:gd name="connsiteX22" fmla="*/ 7284638 w 12192000"/>
              <a:gd name="connsiteY22" fmla="*/ 2260681 h 2270840"/>
              <a:gd name="connsiteX23" fmla="*/ 7023055 w 12192000"/>
              <a:gd name="connsiteY23" fmla="*/ 2264535 h 2270840"/>
              <a:gd name="connsiteX24" fmla="*/ 6761472 w 12192000"/>
              <a:gd name="connsiteY24" fmla="*/ 2268738 h 2270840"/>
              <a:gd name="connsiteX25" fmla="*/ 6503573 w 12192000"/>
              <a:gd name="connsiteY25" fmla="*/ 2270840 h 2270840"/>
              <a:gd name="connsiteX26" fmla="*/ 6248130 w 12192000"/>
              <a:gd name="connsiteY26" fmla="*/ 2268738 h 2270840"/>
              <a:gd name="connsiteX27" fmla="*/ 5995144 w 12192000"/>
              <a:gd name="connsiteY27" fmla="*/ 2268738 h 2270840"/>
              <a:gd name="connsiteX28" fmla="*/ 5744613 w 12192000"/>
              <a:gd name="connsiteY28" fmla="*/ 2264535 h 2270840"/>
              <a:gd name="connsiteX29" fmla="*/ 5498995 w 12192000"/>
              <a:gd name="connsiteY29" fmla="*/ 2258229 h 2270840"/>
              <a:gd name="connsiteX30" fmla="*/ 5255834 w 12192000"/>
              <a:gd name="connsiteY30" fmla="*/ 2252274 h 2270840"/>
              <a:gd name="connsiteX31" fmla="*/ 5017584 w 12192000"/>
              <a:gd name="connsiteY31" fmla="*/ 2245618 h 2270840"/>
              <a:gd name="connsiteX32" fmla="*/ 4780562 w 12192000"/>
              <a:gd name="connsiteY32" fmla="*/ 2235459 h 2270840"/>
              <a:gd name="connsiteX33" fmla="*/ 4547227 w 12192000"/>
              <a:gd name="connsiteY33" fmla="*/ 2224599 h 2270840"/>
              <a:gd name="connsiteX34" fmla="*/ 4318800 w 12192000"/>
              <a:gd name="connsiteY34" fmla="*/ 2214791 h 2270840"/>
              <a:gd name="connsiteX35" fmla="*/ 3873004 w 12192000"/>
              <a:gd name="connsiteY35" fmla="*/ 2187116 h 2270840"/>
              <a:gd name="connsiteX36" fmla="*/ 3445628 w 12192000"/>
              <a:gd name="connsiteY36" fmla="*/ 2157691 h 2270840"/>
              <a:gd name="connsiteX37" fmla="*/ 3035446 w 12192000"/>
              <a:gd name="connsiteY37" fmla="*/ 2126863 h 2270840"/>
              <a:gd name="connsiteX38" fmla="*/ 2647370 w 12192000"/>
              <a:gd name="connsiteY38" fmla="*/ 2092884 h 2270840"/>
              <a:gd name="connsiteX39" fmla="*/ 2276487 w 12192000"/>
              <a:gd name="connsiteY39" fmla="*/ 2057502 h 2270840"/>
              <a:gd name="connsiteX40" fmla="*/ 1932621 w 12192000"/>
              <a:gd name="connsiteY40" fmla="*/ 2019319 h 2270840"/>
              <a:gd name="connsiteX41" fmla="*/ 1609634 w 12192000"/>
              <a:gd name="connsiteY41" fmla="*/ 1981836 h 2270840"/>
              <a:gd name="connsiteX42" fmla="*/ 1312435 w 12192000"/>
              <a:gd name="connsiteY42" fmla="*/ 1944353 h 2270840"/>
              <a:gd name="connsiteX43" fmla="*/ 1039799 w 12192000"/>
              <a:gd name="connsiteY43" fmla="*/ 1908972 h 2270840"/>
              <a:gd name="connsiteX44" fmla="*/ 797865 w 12192000"/>
              <a:gd name="connsiteY44" fmla="*/ 1875342 h 2270840"/>
              <a:gd name="connsiteX45" fmla="*/ 579265 w 12192000"/>
              <a:gd name="connsiteY45" fmla="*/ 1843464 h 2270840"/>
              <a:gd name="connsiteX46" fmla="*/ 395052 w 12192000"/>
              <a:gd name="connsiteY46" fmla="*/ 1816841 h 2270840"/>
              <a:gd name="connsiteX47" fmla="*/ 240312 w 12192000"/>
              <a:gd name="connsiteY47" fmla="*/ 1791618 h 2270840"/>
              <a:gd name="connsiteX48" fmla="*/ 27853 w 12192000"/>
              <a:gd name="connsiteY48" fmla="*/ 1755537 h 2270840"/>
              <a:gd name="connsiteX49" fmla="*/ 0 w 12192000"/>
              <a:gd name="connsiteY49" fmla="*/ 1750824 h 2270840"/>
              <a:gd name="connsiteX50" fmla="*/ 0 w 12192000"/>
              <a:gd name="connsiteY50" fmla="*/ 744794 h 2270840"/>
              <a:gd name="connsiteX51" fmla="*/ 0 w 12192000"/>
              <a:gd name="connsiteY51" fmla="*/ 519831 h 2270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270840">
                <a:moveTo>
                  <a:pt x="0" y="0"/>
                </a:moveTo>
                <a:lnTo>
                  <a:pt x="12192000" y="0"/>
                </a:lnTo>
                <a:lnTo>
                  <a:pt x="12192000" y="519831"/>
                </a:lnTo>
                <a:lnTo>
                  <a:pt x="12192000" y="744794"/>
                </a:lnTo>
                <a:lnTo>
                  <a:pt x="12192000" y="1754022"/>
                </a:lnTo>
                <a:lnTo>
                  <a:pt x="11957522" y="1797924"/>
                </a:lnTo>
                <a:lnTo>
                  <a:pt x="11679973" y="1847668"/>
                </a:lnTo>
                <a:lnTo>
                  <a:pt x="11401197" y="1896361"/>
                </a:lnTo>
                <a:lnTo>
                  <a:pt x="11121192" y="1938047"/>
                </a:lnTo>
                <a:lnTo>
                  <a:pt x="10842416" y="1980084"/>
                </a:lnTo>
                <a:lnTo>
                  <a:pt x="10562411" y="2019319"/>
                </a:lnTo>
                <a:lnTo>
                  <a:pt x="10286091" y="2052948"/>
                </a:lnTo>
                <a:lnTo>
                  <a:pt x="10006086" y="2084826"/>
                </a:lnTo>
                <a:lnTo>
                  <a:pt x="9727310" y="2113902"/>
                </a:lnTo>
                <a:lnTo>
                  <a:pt x="9453445" y="2139124"/>
                </a:lnTo>
                <a:lnTo>
                  <a:pt x="9175897" y="2164346"/>
                </a:lnTo>
                <a:lnTo>
                  <a:pt x="8902033" y="2185365"/>
                </a:lnTo>
                <a:lnTo>
                  <a:pt x="8628169" y="2201829"/>
                </a:lnTo>
                <a:lnTo>
                  <a:pt x="8355533" y="2218995"/>
                </a:lnTo>
                <a:lnTo>
                  <a:pt x="8085353" y="2233357"/>
                </a:lnTo>
                <a:lnTo>
                  <a:pt x="7817629" y="2243516"/>
                </a:lnTo>
                <a:lnTo>
                  <a:pt x="7549905" y="2252274"/>
                </a:lnTo>
                <a:lnTo>
                  <a:pt x="7284638" y="2260681"/>
                </a:lnTo>
                <a:lnTo>
                  <a:pt x="7023055" y="2264535"/>
                </a:lnTo>
                <a:lnTo>
                  <a:pt x="6761472" y="2268738"/>
                </a:lnTo>
                <a:lnTo>
                  <a:pt x="6503573" y="2270840"/>
                </a:lnTo>
                <a:lnTo>
                  <a:pt x="6248130" y="2268738"/>
                </a:lnTo>
                <a:lnTo>
                  <a:pt x="5995144" y="2268738"/>
                </a:lnTo>
                <a:lnTo>
                  <a:pt x="5744613" y="2264535"/>
                </a:lnTo>
                <a:lnTo>
                  <a:pt x="5498995" y="2258229"/>
                </a:lnTo>
                <a:lnTo>
                  <a:pt x="5255834" y="2252274"/>
                </a:lnTo>
                <a:lnTo>
                  <a:pt x="5017584" y="2245618"/>
                </a:lnTo>
                <a:lnTo>
                  <a:pt x="4780562" y="2235459"/>
                </a:lnTo>
                <a:lnTo>
                  <a:pt x="4547227" y="2224599"/>
                </a:lnTo>
                <a:lnTo>
                  <a:pt x="4318800" y="2214791"/>
                </a:lnTo>
                <a:lnTo>
                  <a:pt x="3873004" y="2187116"/>
                </a:lnTo>
                <a:lnTo>
                  <a:pt x="3445628" y="2157691"/>
                </a:lnTo>
                <a:lnTo>
                  <a:pt x="3035446" y="2126863"/>
                </a:lnTo>
                <a:lnTo>
                  <a:pt x="2647370" y="2092884"/>
                </a:lnTo>
                <a:lnTo>
                  <a:pt x="2276487" y="2057502"/>
                </a:lnTo>
                <a:lnTo>
                  <a:pt x="1932621" y="2019319"/>
                </a:lnTo>
                <a:lnTo>
                  <a:pt x="1609634" y="1981836"/>
                </a:lnTo>
                <a:lnTo>
                  <a:pt x="1312435" y="1944353"/>
                </a:lnTo>
                <a:lnTo>
                  <a:pt x="1039799" y="1908972"/>
                </a:lnTo>
                <a:lnTo>
                  <a:pt x="797865" y="1875342"/>
                </a:lnTo>
                <a:lnTo>
                  <a:pt x="579265" y="1843464"/>
                </a:lnTo>
                <a:lnTo>
                  <a:pt x="395052" y="1816841"/>
                </a:lnTo>
                <a:lnTo>
                  <a:pt x="240312" y="1791618"/>
                </a:lnTo>
                <a:lnTo>
                  <a:pt x="27853" y="1755537"/>
                </a:lnTo>
                <a:lnTo>
                  <a:pt x="0" y="1750824"/>
                </a:lnTo>
                <a:lnTo>
                  <a:pt x="0" y="744794"/>
                </a:lnTo>
                <a:lnTo>
                  <a:pt x="0" y="519831"/>
                </a:lnTo>
                <a:close/>
              </a:path>
            </a:pathLst>
          </a:cu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outerShdw blurRad="50800" dist="38100" dir="5400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PH" dirty="0"/>
              <a:t>References: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Alhamaly</a:t>
            </a:r>
            <a:r>
              <a:rPr lang="en-IN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A. (2019, August 28). Jet Engine Remaining Useful Life (RUL) Prediction. Retrieved January 05, 2021, from </a:t>
            </a:r>
            <a:r>
              <a:rPr lang="en-IN" dirty="0">
                <a:solidFill>
                  <a:schemeClr val="accent6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https://medium.com/@hamalyas_/jet-engine-remaining-useful-life-rul-prediction-a8989d52f194</a:t>
            </a:r>
            <a:endParaRPr lang="en-IN" dirty="0">
              <a:solidFill>
                <a:schemeClr val="accent6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ea typeface="+mn-lt"/>
              <a:cs typeface="+mn-lt"/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IN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Peters, K. (2020, September 7). Predictive maintenance of turbofan engines. Retrieved January 05, 2021, from </a:t>
            </a:r>
            <a:r>
              <a:rPr lang="en-IN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  <a:hlinkClick r:id="rId4"/>
              </a:rPr>
              <a:t>https://towardsdatascience.com/predictive-maintenance-of-turbofan-engines-ec54a083127?source=friends_link</a:t>
            </a:r>
            <a:endParaRPr lang="en-IN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lnSpc>
                <a:spcPct val="90000"/>
              </a:lnSpc>
              <a:buClr>
                <a:srgbClr val="FFFFFF"/>
              </a:buClr>
            </a:pPr>
            <a:r>
              <a:rPr lang="en-IN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Emmanuel </a:t>
            </a:r>
            <a:r>
              <a:rPr lang="en-IN" err="1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Ramasso</a:t>
            </a:r>
            <a:r>
              <a:rPr lang="en-IN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ea typeface="+mn-lt"/>
                <a:cs typeface="+mn-lt"/>
              </a:rPr>
              <a:t>, Abhinav Saxena. Performance Benchmarking and Analysis of Prognostic Methods for CMAPSS Datasets.. International Journal of Prognostics and Health Management, 2014, 5 (2), pp.1-15. ffhal-01324587f</a:t>
            </a:r>
            <a:endParaRPr lang="en-IN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41623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urple sky with a mountain in the background&#10;&#10;Description automatically generated">
            <a:extLst>
              <a:ext uri="{FF2B5EF4-FFF2-40B4-BE49-F238E27FC236}">
                <a16:creationId xmlns:a16="http://schemas.microsoft.com/office/drawing/2014/main" id="{AA91ADDD-1E02-464E-9A58-F09BEE5CF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3201" b="192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7C62-434D-4851-A371-7E76089CD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all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Modern Love Grunge"/>
                <a:cs typeface="Aharoni"/>
              </a:rPr>
              <a:t>Thank You!</a:t>
            </a:r>
            <a:endParaRPr lang="en-US" dirty="0">
              <a:latin typeface="Modern Love Grunge"/>
              <a:cs typeface="Aharoni"/>
            </a:endParaRPr>
          </a:p>
        </p:txBody>
      </p:sp>
    </p:spTree>
    <p:extLst>
      <p:ext uri="{BB962C8B-B14F-4D97-AF65-F5344CB8AC3E}">
        <p14:creationId xmlns:p14="http://schemas.microsoft.com/office/powerpoint/2010/main" val="5840446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IN" sz="280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IN" sz="1800" dirty="0"/>
              <a:t>A. Saxena and K. Goebel (2008). "Turbofan Engine Degradation Simulation Data Set", NASA Ames Prognostics Data Repository (http://ti.arc.nasa.gov/project/prognostic-data-repository), NASA Ames Research Center, Moffett Field, CA</a:t>
            </a:r>
            <a:endParaRPr lang="en-US" sz="1800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1155B4E-10C6-4D19-BB47-A03B89E07E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" b="110"/>
          <a:stretch/>
        </p:blipFill>
        <p:spPr>
          <a:xfrm>
            <a:off x="4630994" y="645106"/>
            <a:ext cx="7369774" cy="524194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9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8F0C0B34-7649-4DEF-A9CC-BBBB2B52E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527" y="1747460"/>
            <a:ext cx="2743200" cy="136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22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mall propeller plane sitting on top of a runway&#10;&#10;Description automatically generated">
            <a:extLst>
              <a:ext uri="{FF2B5EF4-FFF2-40B4-BE49-F238E27FC236}">
                <a16:creationId xmlns:a16="http://schemas.microsoft.com/office/drawing/2014/main" id="{B26BF5C6-94AE-4961-8232-DECB910FE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7" r="759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9067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Sensors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67" y="769650"/>
            <a:ext cx="4816506" cy="2918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488" y="539818"/>
            <a:ext cx="6866390" cy="3446228"/>
          </a:xfrm>
          <a:prstGeom prst="rect">
            <a:avLst/>
          </a:prstGeom>
        </p:spPr>
      </p:pic>
      <p:pic>
        <p:nvPicPr>
          <p:cNvPr id="5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D8317B35-1CCD-46B9-9CC2-36BD560FB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5584" y="786890"/>
            <a:ext cx="4855335" cy="29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52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5F32515-9322-44A5-8C72-4C7BFB461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17F13B-5021-454F-90E5-3AB2383BF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0" descr="Table&#10;&#10;Description automatically generated">
            <a:extLst>
              <a:ext uri="{FF2B5EF4-FFF2-40B4-BE49-F238E27FC236}">
                <a16:creationId xmlns:a16="http://schemas.microsoft.com/office/drawing/2014/main" id="{7796B5E6-1979-4B4E-94D4-131BA6391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79" y="960550"/>
            <a:ext cx="8870080" cy="5045298"/>
          </a:xfr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038B0F42-7BD5-42AB-B1B4-4BE5228E6BBD}"/>
              </a:ext>
            </a:extLst>
          </p:cNvPr>
          <p:cNvSpPr>
            <a:spLocks noGrp="1"/>
          </p:cNvSpPr>
          <p:nvPr/>
        </p:nvSpPr>
        <p:spPr>
          <a:xfrm rot="16200000">
            <a:off x="-239359" y="3099515"/>
            <a:ext cx="3369133" cy="777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view</a:t>
            </a:r>
            <a:endParaRPr lang="en-US" sz="4000" dirty="0">
              <a:solidFill>
                <a:schemeClr val="bg1"/>
              </a:soli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4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1797B-E9A9-4607-B676-588F5DA5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Distribution of CYCLE Lengths</a:t>
            </a:r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9B048EE-D62C-428B-B6F5-2B554BB2E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3" r="-155" b="1633"/>
          <a:stretch/>
        </p:blipFill>
        <p:spPr>
          <a:xfrm>
            <a:off x="636915" y="605772"/>
            <a:ext cx="6926402" cy="529048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348921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6985617-02B6-41FC-80E7-1EC6E7B90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2C4BB8-BE8A-4E47-8F62-B2AA46B7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CAB26D7-4C1E-4EE8-8A3B-7586C95A5B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7" r="12268" b="555"/>
          <a:stretch/>
        </p:blipFill>
        <p:spPr>
          <a:xfrm>
            <a:off x="643467" y="1059645"/>
            <a:ext cx="5064982" cy="5124711"/>
          </a:xfrm>
          <a:prstGeom prst="rect">
            <a:avLst/>
          </a:prstGeom>
        </p:spPr>
      </p:pic>
      <p:pic>
        <p:nvPicPr>
          <p:cNvPr id="10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E91A4A6C-FC1F-454B-9B35-41C9126E3F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 r="12082" b="363"/>
          <a:stretch/>
        </p:blipFill>
        <p:spPr>
          <a:xfrm>
            <a:off x="6176433" y="1062030"/>
            <a:ext cx="5075720" cy="5133055"/>
          </a:xfrm>
          <a:prstGeom prst="rect">
            <a:avLst/>
          </a:prstGeom>
        </p:spPr>
      </p:pic>
      <p:pic>
        <p:nvPicPr>
          <p:cNvPr id="12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6628141-C6FF-4F11-879F-5943B06A1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852" y="7247"/>
            <a:ext cx="5318973" cy="1058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51FD0E8-B7EC-47AE-A180-0D9F0B6D9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1" t="156" r="-151" b="-122"/>
          <a:stretch/>
        </p:blipFill>
        <p:spPr>
          <a:xfrm>
            <a:off x="11494395" y="1073248"/>
            <a:ext cx="611982" cy="511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1224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8850" y="727656"/>
            <a:ext cx="4432477" cy="1905000"/>
          </a:xfrm>
        </p:spPr>
        <p:txBody>
          <a:bodyPr/>
          <a:lstStyle/>
          <a:p>
            <a:r>
              <a:rPr lang="en-IN" dirty="0"/>
              <a:t>Single sensor RUL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35" y="173782"/>
            <a:ext cx="5505767" cy="43996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692" y="3506464"/>
            <a:ext cx="7907600" cy="29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0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hart&#10;&#10;Description automatically generated">
            <a:extLst>
              <a:ext uri="{FF2B5EF4-FFF2-40B4-BE49-F238E27FC236}">
                <a16:creationId xmlns:a16="http://schemas.microsoft.com/office/drawing/2014/main" id="{FD76FC4C-6833-4F09-A83A-5F5290AD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33" y="104592"/>
            <a:ext cx="5737538" cy="440574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F2BB24F-F817-46CE-8BD7-BE83170D58AC}"/>
              </a:ext>
            </a:extLst>
          </p:cNvPr>
          <p:cNvSpPr txBox="1">
            <a:spLocks/>
          </p:cNvSpPr>
          <p:nvPr/>
        </p:nvSpPr>
        <p:spPr>
          <a:xfrm>
            <a:off x="6818850" y="727656"/>
            <a:ext cx="4432477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Complications</a:t>
            </a:r>
          </a:p>
        </p:txBody>
      </p:sp>
      <p:pic>
        <p:nvPicPr>
          <p:cNvPr id="15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12F86F8D-67DB-4F0D-991F-465AE8797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61" y="3549341"/>
            <a:ext cx="7953153" cy="3037689"/>
          </a:xfrm>
          <a:prstGeom prst="rect">
            <a:avLst/>
          </a:prstGeom>
        </p:spPr>
      </p:pic>
      <p:pic>
        <p:nvPicPr>
          <p:cNvPr id="16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9B27323A-9BB0-45B7-8DB4-D6A31C0C6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132" y="3544017"/>
            <a:ext cx="7948411" cy="30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1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7D8D7E95D23D4CB84082A6720CC819" ma:contentTypeVersion="12" ma:contentTypeDescription="Create a new document." ma:contentTypeScope="" ma:versionID="4d88ab207fbfd085d618c1f8be92c90b">
  <xsd:schema xmlns:xsd="http://www.w3.org/2001/XMLSchema" xmlns:xs="http://www.w3.org/2001/XMLSchema" xmlns:p="http://schemas.microsoft.com/office/2006/metadata/properties" xmlns:ns3="f7d0c6e5-6f8e-4023-87c5-72f404ba12f4" xmlns:ns4="082253f6-75d2-4da7-85a1-72875c7d1745" targetNamespace="http://schemas.microsoft.com/office/2006/metadata/properties" ma:root="true" ma:fieldsID="ec37a791264baa9118335aded29e0e27" ns3:_="" ns4:_="">
    <xsd:import namespace="f7d0c6e5-6f8e-4023-87c5-72f404ba12f4"/>
    <xsd:import namespace="082253f6-75d2-4da7-85a1-72875c7d174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d0c6e5-6f8e-4023-87c5-72f404ba12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2253f6-75d2-4da7-85a1-72875c7d17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C0B396-86DF-4A5E-A92B-33A320400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d0c6e5-6f8e-4023-87c5-72f404ba12f4"/>
    <ds:schemaRef ds:uri="082253f6-75d2-4da7-85a1-72875c7d17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F3F76A-3D81-446A-917C-672DCB1CFD91}">
  <ds:schemaRefs>
    <ds:schemaRef ds:uri="082253f6-75d2-4da7-85a1-72875c7d1745"/>
    <ds:schemaRef ds:uri="http://purl.org/dc/terms/"/>
    <ds:schemaRef ds:uri="f7d0c6e5-6f8e-4023-87c5-72f404ba12f4"/>
    <ds:schemaRef ds:uri="http://schemas.microsoft.com/office/2006/metadata/properties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9B586973-2EBE-4627-A2DF-AD6B088D4D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163</Words>
  <Application>Microsoft Office PowerPoint</Application>
  <PresentationFormat>Widescreen</PresentationFormat>
  <Paragraphs>52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Mesh</vt:lpstr>
      <vt:lpstr>Predictive Maintenance: RUL Prediction</vt:lpstr>
      <vt:lpstr>Dataset</vt:lpstr>
      <vt:lpstr>PowerPoint Presentation</vt:lpstr>
      <vt:lpstr>Sensors</vt:lpstr>
      <vt:lpstr>PowerPoint Presentation</vt:lpstr>
      <vt:lpstr>Distribution of CYCLE Lengths</vt:lpstr>
      <vt:lpstr>PowerPoint Presentation</vt:lpstr>
      <vt:lpstr>Single sensor RUL</vt:lpstr>
      <vt:lpstr>PowerPoint Presentation</vt:lpstr>
      <vt:lpstr>Competitive Results</vt:lpstr>
      <vt:lpstr>Simple ML results</vt:lpstr>
      <vt:lpstr>NN ML Results</vt:lpstr>
      <vt:lpstr>Insights</vt:lpstr>
      <vt:lpstr>Fusing Sensors</vt:lpstr>
      <vt:lpstr>IMPROVEMENTS </vt:lpstr>
      <vt:lpstr>References: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Maintenance: RUL Prediction</dc:title>
  <dc:creator>Nisarg Nigam</dc:creator>
  <cp:lastModifiedBy>Nisarg Nigam</cp:lastModifiedBy>
  <cp:revision>518</cp:revision>
  <dcterms:created xsi:type="dcterms:W3CDTF">2021-01-04T17:09:56Z</dcterms:created>
  <dcterms:modified xsi:type="dcterms:W3CDTF">2021-01-17T19:51:27Z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0x010100607D8D7E95D23D4CB84082A6720CC819</vt:lpwstr>
  </property>
</Properties>
</file>